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2"/>
  </p:notesMasterIdLst>
  <p:sldIdLst>
    <p:sldId id="256" r:id="rId5"/>
    <p:sldId id="258" r:id="rId6"/>
    <p:sldId id="259" r:id="rId7"/>
    <p:sldId id="257" r:id="rId8"/>
    <p:sldId id="260" r:id="rId9"/>
    <p:sldId id="261" r:id="rId10"/>
    <p:sldId id="262"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89AAA9-C335-442D-9487-7E5C6F7DA550}" type="datetimeFigureOut">
              <a:rPr lang="en-GB" smtClean="0"/>
              <a:t>23/02/2021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C3788-211C-4E21-A11F-DFEE910CB51F}" type="slidenum">
              <a:rPr lang="en-GB" smtClean="0"/>
              <a:t>‹#›</a:t>
            </a:fld>
            <a:endParaRPr lang="en-GB"/>
          </a:p>
        </p:txBody>
      </p:sp>
    </p:spTree>
    <p:extLst>
      <p:ext uri="{BB962C8B-B14F-4D97-AF65-F5344CB8AC3E}">
        <p14:creationId xmlns:p14="http://schemas.microsoft.com/office/powerpoint/2010/main" val="558164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left to right:</a:t>
            </a:r>
          </a:p>
          <a:p>
            <a:r>
              <a:rPr lang="en-GB" dirty="0"/>
              <a:t>1. Mumbai, India, December 2018: Members of the transgender community in India and allies protesting against the regressive provisions of the Transgender (Protection of Rights) Bill. </a:t>
            </a:r>
            <a:r>
              <a:rPr lang="en-GB" dirty="0" err="1"/>
              <a:t>Wikicommons</a:t>
            </a:r>
            <a:endParaRPr lang="en-GB" dirty="0"/>
          </a:p>
          <a:p>
            <a:r>
              <a:rPr lang="en-GB" dirty="0"/>
              <a:t>2. Recently married couples leaving the City Hall in Seattle are greeted by well-wishers on the first day of same-sex marriage in Washington state after enactment of Washington Referendum 74 Dennis Bratland/</a:t>
            </a:r>
            <a:r>
              <a:rPr lang="en-GB" dirty="0" err="1"/>
              <a:t>Wikicommons</a:t>
            </a:r>
            <a:endParaRPr lang="en-GB" dirty="0"/>
          </a:p>
          <a:p>
            <a:r>
              <a:rPr lang="en-GB" dirty="0"/>
              <a:t>3. Baltimore, US, July 2016: An image from a Black Lives Matter march through downtown Baltimore City. John Lucia/</a:t>
            </a:r>
            <a:r>
              <a:rPr lang="en-GB" dirty="0" err="1"/>
              <a:t>Wikicommons</a:t>
            </a:r>
            <a:r>
              <a:rPr lang="en-GB" dirty="0"/>
              <a:t> – licence: https://creativecommons.org/licenses/by/2.0/deed.en</a:t>
            </a: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4129387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A55E82C1-2BB7-4698-92E7-80843C42C144}" type="datetimeFigureOut">
              <a:rPr lang="en-GB" smtClean="0"/>
              <a:t>23/02/2021</a:t>
            </a:fld>
            <a:endParaRPr lang="en-GB"/>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GB"/>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CA6D0560-1C45-4D22-9877-D991722BFE48}" type="slidenum">
              <a:rPr lang="en-GB" smtClean="0"/>
              <a:t>‹#›</a:t>
            </a:fld>
            <a:endParaRPr lang="en-GB"/>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8482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E82C1-2BB7-4698-92E7-80843C42C144}"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1596148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E82C1-2BB7-4698-92E7-80843C42C144}"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380220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23/02/2021</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173665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69474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5E82C1-2BB7-4698-92E7-80843C42C144}" type="datetimeFigureOut">
              <a:rPr lang="en-GB" smtClean="0"/>
              <a:t>23/02/2021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94543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55E82C1-2BB7-4698-92E7-80843C42C144}" type="datetimeFigureOut">
              <a:rPr lang="en-GB" smtClean="0"/>
              <a:t>23/02/2021</a:t>
            </a:fld>
            <a:endParaRPr lang="en-GB"/>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CA6D0560-1C45-4D22-9877-D991722BFE48}" type="slidenum">
              <a:rPr lang="en-GB" smtClean="0"/>
              <a:t>‹#›</a:t>
            </a:fld>
            <a:endParaRPr lang="en-GB"/>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62970911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5E82C1-2BB7-4698-92E7-80843C42C144}" type="datetimeFigureOut">
              <a:rPr lang="en-GB" smtClean="0"/>
              <a:t>23/02/2021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298994035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5E82C1-2BB7-4698-92E7-80843C42C144}" type="datetimeFigureOut">
              <a:rPr lang="en-GB" smtClean="0"/>
              <a:t>23/02/2021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123565064"/>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5E82C1-2BB7-4698-92E7-80843C42C144}" type="datetimeFigureOut">
              <a:rPr lang="en-GB" smtClean="0"/>
              <a:t>23/02/2021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261239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E82C1-2BB7-4698-92E7-80843C42C144}" type="datetimeFigureOut">
              <a:rPr lang="en-GB" smtClean="0"/>
              <a:t>23/02/2021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263565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A55E82C1-2BB7-4698-92E7-80843C42C144}" type="datetimeFigureOut">
              <a:rPr lang="en-GB" smtClean="0"/>
              <a:t>23/02/2021</a:t>
            </a:fld>
            <a:endParaRPr lang="en-GB"/>
          </a:p>
        </p:txBody>
      </p:sp>
      <p:sp>
        <p:nvSpPr>
          <p:cNvPr id="6" name="Footer Placeholder 5"/>
          <p:cNvSpPr>
            <a:spLocks noGrp="1"/>
          </p:cNvSpPr>
          <p:nvPr>
            <p:ph type="ftr" sz="quarter" idx="11"/>
          </p:nvPr>
        </p:nvSpPr>
        <p:spPr>
          <a:xfrm>
            <a:off x="2103620" y="6375679"/>
            <a:ext cx="3482179" cy="345796"/>
          </a:xfrm>
        </p:spPr>
        <p:txBody>
          <a:bodyPr/>
          <a:lstStyle/>
          <a:p>
            <a:endParaRPr lang="en-GB"/>
          </a:p>
        </p:txBody>
      </p:sp>
      <p:sp>
        <p:nvSpPr>
          <p:cNvPr id="7" name="Slide Number Placeholder 6"/>
          <p:cNvSpPr>
            <a:spLocks noGrp="1"/>
          </p:cNvSpPr>
          <p:nvPr>
            <p:ph type="sldNum" sz="quarter" idx="12"/>
          </p:nvPr>
        </p:nvSpPr>
        <p:spPr>
          <a:xfrm>
            <a:off x="5691014" y="6375679"/>
            <a:ext cx="1232456" cy="345796"/>
          </a:xfrm>
        </p:spPr>
        <p:txBody>
          <a:bodyPr/>
          <a:lstStyle/>
          <a:p>
            <a:fld id="{CA6D0560-1C45-4D22-9877-D991722BFE48}" type="slidenum">
              <a:rPr lang="en-GB" smtClean="0"/>
              <a:t>‹#›</a:t>
            </a:fld>
            <a:endParaRPr lang="en-GB"/>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5422193"/>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A55E82C1-2BB7-4698-92E7-80843C42C144}" type="datetimeFigureOut">
              <a:rPr lang="en-GB" smtClean="0"/>
              <a:t>23/02/2021</a:t>
            </a:fld>
            <a:endParaRPr lang="en-GB"/>
          </a:p>
        </p:txBody>
      </p:sp>
      <p:sp>
        <p:nvSpPr>
          <p:cNvPr id="6" name="Footer Placeholder 5"/>
          <p:cNvSpPr>
            <a:spLocks noGrp="1"/>
          </p:cNvSpPr>
          <p:nvPr>
            <p:ph type="ftr" sz="quarter" idx="11"/>
          </p:nvPr>
        </p:nvSpPr>
        <p:spPr>
          <a:xfrm>
            <a:off x="2103621" y="6375679"/>
            <a:ext cx="3482178" cy="345796"/>
          </a:xfrm>
        </p:spPr>
        <p:txBody>
          <a:bodyPr/>
          <a:lstStyle/>
          <a:p>
            <a:endParaRPr lang="en-GB"/>
          </a:p>
        </p:txBody>
      </p:sp>
      <p:sp>
        <p:nvSpPr>
          <p:cNvPr id="7" name="Slide Number Placeholder 6"/>
          <p:cNvSpPr>
            <a:spLocks noGrp="1"/>
          </p:cNvSpPr>
          <p:nvPr>
            <p:ph type="sldNum" sz="quarter" idx="12"/>
          </p:nvPr>
        </p:nvSpPr>
        <p:spPr>
          <a:xfrm>
            <a:off x="5687568" y="6375679"/>
            <a:ext cx="1234440" cy="345796"/>
          </a:xfrm>
        </p:spPr>
        <p:txBody>
          <a:bodyPr/>
          <a:lstStyle/>
          <a:p>
            <a:fld id="{CA6D0560-1C45-4D22-9877-D991722BFE48}" type="slidenum">
              <a:rPr lang="en-GB" smtClean="0"/>
              <a:t>‹#›</a:t>
            </a:fld>
            <a:endParaRPr lang="en-GB"/>
          </a:p>
        </p:txBody>
      </p:sp>
    </p:spTree>
    <p:extLst>
      <p:ext uri="{BB962C8B-B14F-4D97-AF65-F5344CB8AC3E}">
        <p14:creationId xmlns:p14="http://schemas.microsoft.com/office/powerpoint/2010/main" val="893405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55E82C1-2BB7-4698-92E7-80843C42C144}" type="datetimeFigureOut">
              <a:rPr lang="en-GB" smtClean="0"/>
              <a:t>23/02/2021</a:t>
            </a:fld>
            <a:endParaRPr lang="en-GB"/>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CA6D0560-1C45-4D22-9877-D991722BFE48}" type="slidenum">
              <a:rPr lang="en-GB" smtClean="0"/>
              <a:t>‹#›</a:t>
            </a:fld>
            <a:endParaRPr lang="en-GB"/>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313617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youtu.be/J4nJGLsTfCk" TargetMode="Externa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JMfDkjO2ZcE" TargetMode="External"/><Relationship Id="rId2" Type="http://schemas.openxmlformats.org/officeDocument/2006/relationships/slideLayout" Target="../slideLayouts/slideLayout2.xml"/><Relationship Id="rId1" Type="http://schemas.openxmlformats.org/officeDocument/2006/relationships/video" Target="https://www.youtube.com/embed/JMfDkjO2ZcE"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1wy1hwZgHdA" TargetMode="External"/><Relationship Id="rId4" Type="http://schemas.openxmlformats.org/officeDocument/2006/relationships/hyperlink" Target="https://www.youtube.com/watch?v=1wy1hwZgHdA"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2F562-77B0-47D4-A771-50C5071D8DDB}"/>
              </a:ext>
            </a:extLst>
          </p:cNvPr>
          <p:cNvSpPr>
            <a:spLocks noGrp="1"/>
          </p:cNvSpPr>
          <p:nvPr>
            <p:ph type="ctrTitle"/>
          </p:nvPr>
        </p:nvSpPr>
        <p:spPr/>
        <p:txBody>
          <a:bodyPr/>
          <a:lstStyle/>
          <a:p>
            <a:r>
              <a:rPr lang="en-GB" dirty="0"/>
              <a:t>UNCRC </a:t>
            </a:r>
            <a:br>
              <a:rPr lang="en-GB" dirty="0"/>
            </a:br>
            <a:r>
              <a:rPr lang="en-GB" dirty="0"/>
              <a:t>Our Rights</a:t>
            </a:r>
            <a:br>
              <a:rPr lang="en-GB" dirty="0"/>
            </a:br>
            <a:r>
              <a:rPr lang="en-GB" dirty="0"/>
              <a:t> </a:t>
            </a:r>
          </a:p>
        </p:txBody>
      </p:sp>
      <p:sp>
        <p:nvSpPr>
          <p:cNvPr id="5" name="Subtitle 4">
            <a:extLst>
              <a:ext uri="{FF2B5EF4-FFF2-40B4-BE49-F238E27FC236}">
                <a16:creationId xmlns:a16="http://schemas.microsoft.com/office/drawing/2014/main" id="{7825430A-D1D0-4565-A042-AFBD0008A772}"/>
              </a:ext>
            </a:extLst>
          </p:cNvPr>
          <p:cNvSpPr>
            <a:spLocks noGrp="1"/>
          </p:cNvSpPr>
          <p:nvPr>
            <p:ph type="subTitle" idx="1"/>
          </p:nvPr>
        </p:nvSpPr>
        <p:spPr/>
        <p:txBody>
          <a:bodyPr/>
          <a:lstStyle/>
          <a:p>
            <a:endParaRPr lang="en-GB"/>
          </a:p>
        </p:txBody>
      </p:sp>
      <p:pic>
        <p:nvPicPr>
          <p:cNvPr id="2" name="Video 1">
            <a:hlinkClick r:id="" action="ppaction://media"/>
            <a:extLst>
              <a:ext uri="{FF2B5EF4-FFF2-40B4-BE49-F238E27FC236}">
                <a16:creationId xmlns:a16="http://schemas.microsoft.com/office/drawing/2014/main" id="{8C1BA03B-8376-45D6-B646-0D103B422E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4183644" y="3776869"/>
            <a:ext cx="4108174" cy="3081131"/>
          </a:xfrm>
          <a:prstGeom prst="rect">
            <a:avLst/>
          </a:prstGeom>
        </p:spPr>
      </p:pic>
    </p:spTree>
    <p:extLst>
      <p:ext uri="{BB962C8B-B14F-4D97-AF65-F5344CB8AC3E}">
        <p14:creationId xmlns:p14="http://schemas.microsoft.com/office/powerpoint/2010/main" val="4053805457"/>
      </p:ext>
    </p:extLst>
  </p:cSld>
  <p:clrMapOvr>
    <a:masterClrMapping/>
  </p:clrMapOvr>
  <mc:AlternateContent xmlns:mc="http://schemas.openxmlformats.org/markup-compatibility/2006" xmlns:p14="http://schemas.microsoft.com/office/powerpoint/2010/main">
    <mc:Choice Requires="p14">
      <p:transition spd="slow" p14:dur="2000" advTm="28883"/>
    </mc:Choice>
    <mc:Fallback xmlns="">
      <p:transition spd="slow" advTm="28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articles</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1172970"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panose="020B0604020202020204" pitchFamily="34" charset="0"/>
                <a:cs typeface="Arial" panose="020B0604020202020204" pitchFamily="34" charset="0"/>
              </a:rPr>
              <a:t>These pictures provide a clue to this week’s articles. </a:t>
            </a:r>
          </a:p>
          <a:p>
            <a:pPr marL="0" indent="0">
              <a:buFont typeface="Arial" panose="020B0604020202020204" pitchFamily="34" charset="0"/>
              <a:buNone/>
            </a:pPr>
            <a:r>
              <a:rPr lang="en-GB" sz="1800" dirty="0">
                <a:solidFill>
                  <a:schemeClr val="bg1"/>
                </a:solidFill>
                <a:latin typeface="Arial" panose="020B0604020202020204" pitchFamily="34" charset="0"/>
                <a:cs typeface="Arial" panose="020B0604020202020204" pitchFamily="34" charset="0"/>
              </a:rPr>
              <a:t>Can you guess how they are linked together? Which articles of the Convention do these pictures relate to?</a:t>
            </a:r>
          </a:p>
          <a:p>
            <a:pPr marL="0" indent="0">
              <a:buFont typeface="Arial" panose="020B0604020202020204" pitchFamily="34" charset="0"/>
              <a:buNone/>
            </a:pPr>
            <a:r>
              <a:rPr lang="en-GB" sz="1800" dirty="0">
                <a:solidFill>
                  <a:schemeClr val="bg1"/>
                </a:solidFill>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272796" y="6252540"/>
            <a:ext cx="928459"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Unicef/Faso</a:t>
            </a:r>
          </a:p>
          <a:p>
            <a:r>
              <a:rPr lang="en-GB" sz="900" dirty="0">
                <a:latin typeface="Arial" panose="020B0604020202020204" pitchFamily="34" charset="0"/>
                <a:cs typeface="Arial" panose="020B0604020202020204" pitchFamily="34" charset="0"/>
              </a:rPr>
              <a:t>WikiCommons</a:t>
            </a:r>
          </a:p>
          <a:p>
            <a:r>
              <a:rPr lang="en-GB" sz="900" dirty="0">
                <a:latin typeface="Arial" panose="020B0604020202020204" pitchFamily="34" charset="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pic>
        <p:nvPicPr>
          <p:cNvPr id="5" name="Picture 4" descr="A picture containing person&#10;&#10;Description automatically generated">
            <a:extLst>
              <a:ext uri="{FF2B5EF4-FFF2-40B4-BE49-F238E27FC236}">
                <a16:creationId xmlns:a16="http://schemas.microsoft.com/office/drawing/2014/main" id="{3281A138-CF33-407F-AB5C-28A58704C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00" y="3227489"/>
            <a:ext cx="4162839" cy="2775226"/>
          </a:xfrm>
          <a:prstGeom prst="rect">
            <a:avLst/>
          </a:prstGeom>
        </p:spPr>
      </p:pic>
      <p:pic>
        <p:nvPicPr>
          <p:cNvPr id="11" name="Picture 2" descr="Funding the National Health Service (NHS) – Mark G. Hayes | Durham ...">
            <a:extLst>
              <a:ext uri="{FF2B5EF4-FFF2-40B4-BE49-F238E27FC236}">
                <a16:creationId xmlns:a16="http://schemas.microsoft.com/office/drawing/2014/main" id="{E60B55AE-8B50-456B-9261-12229152F7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5222" y="3276878"/>
            <a:ext cx="2137142" cy="27278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C4D8BAD-3E12-440E-99AD-9D91C9B393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47722" y="3276878"/>
            <a:ext cx="4291513" cy="2727809"/>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53531" y="394610"/>
            <a:ext cx="11916814" cy="877104"/>
          </a:xfrm>
        </p:spPr>
        <p:txBody>
          <a:bodyPr>
            <a:noAutofit/>
          </a:bodyPr>
          <a:lstStyle/>
          <a:p>
            <a:r>
              <a:rPr lang="en-US" sz="3600" dirty="0"/>
              <a:t>Introducing… </a:t>
            </a:r>
            <a:br>
              <a:rPr lang="en-US" sz="3600" dirty="0"/>
            </a:br>
            <a:r>
              <a:rPr lang="en-US" sz="3600" dirty="0"/>
              <a:t>Article 24 &amp; 28</a:t>
            </a:r>
            <a:endParaRPr lang="en-GB" sz="3600"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626765" y="2081662"/>
            <a:ext cx="5350894" cy="3542986"/>
          </a:xfrm>
        </p:spPr>
        <p:txBody>
          <a:bodyPr>
            <a:normAutofit fontScale="47500" lnSpcReduction="20000"/>
          </a:bodyPr>
          <a:lstStyle/>
          <a:p>
            <a:pPr marL="0" indent="0">
              <a:buNone/>
            </a:pPr>
            <a:r>
              <a:rPr lang="en-GB" b="1" dirty="0"/>
              <a:t>Article 24 – Health care ensures that every child has the right to the best possible health </a:t>
            </a:r>
          </a:p>
          <a:p>
            <a:pPr marL="0" indent="0">
              <a:buNone/>
            </a:pPr>
            <a:r>
              <a:rPr lang="en-GB" dirty="0"/>
              <a:t>Governments must provide good quality health care, clean water, nutritious food, and a clean environment and education on health and well-being so that children can stay healthy. Richer countries must help poorer countries achieve this.</a:t>
            </a:r>
          </a:p>
          <a:p>
            <a:pPr marL="0" indent="0">
              <a:buNone/>
            </a:pPr>
            <a:r>
              <a:rPr lang="en-GB" b="1" dirty="0"/>
              <a:t>Article 28 - Every child has the right to an education </a:t>
            </a:r>
          </a:p>
          <a:p>
            <a:pPr marL="0" indent="0">
              <a:buNone/>
            </a:pPr>
            <a:r>
              <a:rPr lang="en-GB" dirty="0"/>
              <a:t>Primary education must be free and different forms of secondary education must be available to every child. Discipline in schools must respect children’s dignity and their rights. Richer countries must help poorer countries achieve this</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253531" y="1694133"/>
            <a:ext cx="5351463" cy="387529"/>
          </a:xfrm>
        </p:spPr>
        <p:txBody>
          <a:bodyPr>
            <a:normAutofit fontScale="92500" lnSpcReduction="10000"/>
          </a:bodyPr>
          <a:lstStyle/>
          <a:p>
            <a:pPr marL="0" indent="0">
              <a:buNone/>
            </a:pPr>
            <a:r>
              <a:rPr lang="en-GB" dirty="0">
                <a:latin typeface="Arial" panose="020B0604020202020204" pitchFamily="34" charset="0"/>
                <a:cs typeface="Arial" panose="020B0604020202020204" pitchFamily="34" charset="0"/>
              </a:rPr>
              <a:t>Kathy introduces Article 24 &amp; 28</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282105" y="5904183"/>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Kathy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10" name="Graphic 9">
            <a:extLst>
              <a:ext uri="{FF2B5EF4-FFF2-40B4-BE49-F238E27FC236}">
                <a16:creationId xmlns:a16="http://schemas.microsoft.com/office/drawing/2014/main" id="{CD319BAF-41C4-4301-B7AA-F3F8A12114C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026394" y="155515"/>
            <a:ext cx="1340100" cy="1786800"/>
          </a:xfrm>
          <a:prstGeom prst="rect">
            <a:avLst/>
          </a:prstGeom>
        </p:spPr>
      </p:pic>
      <p:pic>
        <p:nvPicPr>
          <p:cNvPr id="11" name="Graphic 10">
            <a:extLst>
              <a:ext uri="{FF2B5EF4-FFF2-40B4-BE49-F238E27FC236}">
                <a16:creationId xmlns:a16="http://schemas.microsoft.com/office/drawing/2014/main" id="{7B4E6761-39D9-47D1-B5BD-1CEC8EDD4A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98370" y="155515"/>
            <a:ext cx="1340099" cy="1786800"/>
          </a:xfrm>
          <a:prstGeom prst="rect">
            <a:avLst/>
          </a:prstGeom>
        </p:spPr>
      </p:pic>
      <p:pic>
        <p:nvPicPr>
          <p:cNvPr id="6" name="Article 24 and 28_SB">
            <a:hlinkClick r:id="" action="ppaction://media"/>
            <a:extLst>
              <a:ext uri="{FF2B5EF4-FFF2-40B4-BE49-F238E27FC236}">
                <a16:creationId xmlns:a16="http://schemas.microsoft.com/office/drawing/2014/main" id="{2D7E4C7E-D0F1-42B8-8A4A-0B15D1EA194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7719" y="2081662"/>
            <a:ext cx="6055633" cy="3406294"/>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8BC8-7F29-4C92-B262-9FF28E06F67E}"/>
              </a:ext>
            </a:extLst>
          </p:cNvPr>
          <p:cNvSpPr>
            <a:spLocks noGrp="1"/>
          </p:cNvSpPr>
          <p:nvPr>
            <p:ph type="title"/>
          </p:nvPr>
        </p:nvSpPr>
        <p:spPr/>
        <p:txBody>
          <a:bodyPr/>
          <a:lstStyle/>
          <a:p>
            <a:r>
              <a:rPr lang="en-GB" dirty="0"/>
              <a:t>Article 24: The right to good health care  </a:t>
            </a:r>
          </a:p>
        </p:txBody>
      </p:sp>
      <p:sp>
        <p:nvSpPr>
          <p:cNvPr id="3" name="Content Placeholder 2">
            <a:extLst>
              <a:ext uri="{FF2B5EF4-FFF2-40B4-BE49-F238E27FC236}">
                <a16:creationId xmlns:a16="http://schemas.microsoft.com/office/drawing/2014/main" id="{201B9C14-D7F9-4197-8E48-EDE9BC1B59DA}"/>
              </a:ext>
            </a:extLst>
          </p:cNvPr>
          <p:cNvSpPr>
            <a:spLocks noGrp="1"/>
          </p:cNvSpPr>
          <p:nvPr>
            <p:ph idx="1"/>
          </p:nvPr>
        </p:nvSpPr>
        <p:spPr>
          <a:xfrm>
            <a:off x="1079400" y="1645789"/>
            <a:ext cx="10178322" cy="3593591"/>
          </a:xfrm>
        </p:spPr>
        <p:txBody>
          <a:bodyPr/>
          <a:lstStyle/>
          <a:p>
            <a:pPr marL="0" indent="0">
              <a:buNone/>
            </a:pPr>
            <a:r>
              <a:rPr lang="en-GB" sz="2800" dirty="0"/>
              <a:t>This also links to Global goal 3, Good health and wellbeing </a:t>
            </a:r>
          </a:p>
          <a:p>
            <a:pPr marL="0" indent="0">
              <a:buNone/>
            </a:pPr>
            <a:r>
              <a:rPr lang="en-GB" dirty="0">
                <a:hlinkClick r:id="rId3"/>
              </a:rPr>
              <a:t>https://www.youtube.com/watch?v=JMfDkjO2ZcE</a:t>
            </a:r>
            <a:endParaRPr lang="en-GB" dirty="0"/>
          </a:p>
        </p:txBody>
      </p:sp>
      <p:pic>
        <p:nvPicPr>
          <p:cNvPr id="5" name="Online Media 4">
            <a:hlinkClick r:id="" action="ppaction://media"/>
            <a:extLst>
              <a:ext uri="{FF2B5EF4-FFF2-40B4-BE49-F238E27FC236}">
                <a16:creationId xmlns:a16="http://schemas.microsoft.com/office/drawing/2014/main" id="{C485F6D9-A367-4423-8D26-4627B4D0B983}"/>
              </a:ext>
            </a:extLst>
          </p:cNvPr>
          <p:cNvPicPr>
            <a:picLocks noRot="1" noChangeAspect="1"/>
          </p:cNvPicPr>
          <p:nvPr>
            <a:videoFile r:link="rId1"/>
          </p:nvPr>
        </p:nvPicPr>
        <p:blipFill>
          <a:blip r:embed="rId4"/>
          <a:stretch>
            <a:fillRect/>
          </a:stretch>
        </p:blipFill>
        <p:spPr>
          <a:xfrm>
            <a:off x="3061253" y="2624175"/>
            <a:ext cx="5645100" cy="4233825"/>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98947E73-78F9-4E5F-8224-6E0F8CFF2B38}"/>
              </a:ext>
            </a:extLst>
          </p:cNvPr>
          <p:cNvPicPr>
            <a:picLocks noChangeAspect="1"/>
          </p:cNvPicPr>
          <p:nvPr/>
        </p:nvPicPr>
        <p:blipFill>
          <a:blip r:embed="rId5"/>
          <a:stretch>
            <a:fillRect/>
          </a:stretch>
        </p:blipFill>
        <p:spPr>
          <a:xfrm>
            <a:off x="10048875" y="-56240"/>
            <a:ext cx="2143125" cy="2143125"/>
          </a:xfrm>
          <a:prstGeom prst="rect">
            <a:avLst/>
          </a:prstGeom>
        </p:spPr>
      </p:pic>
    </p:spTree>
    <p:extLst>
      <p:ext uri="{BB962C8B-B14F-4D97-AF65-F5344CB8AC3E}">
        <p14:creationId xmlns:p14="http://schemas.microsoft.com/office/powerpoint/2010/main" val="108257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5590-FAA5-45F9-8180-CA7B8B1AFCEA}"/>
              </a:ext>
            </a:extLst>
          </p:cNvPr>
          <p:cNvSpPr>
            <a:spLocks noGrp="1"/>
          </p:cNvSpPr>
          <p:nvPr>
            <p:ph type="title"/>
          </p:nvPr>
        </p:nvSpPr>
        <p:spPr/>
        <p:txBody>
          <a:bodyPr>
            <a:normAutofit/>
          </a:bodyPr>
          <a:lstStyle/>
          <a:p>
            <a:r>
              <a:rPr lang="en-GB" dirty="0"/>
              <a:t>Article 28: The right to education </a:t>
            </a:r>
          </a:p>
        </p:txBody>
      </p:sp>
      <p:pic>
        <p:nvPicPr>
          <p:cNvPr id="4" name="Online Media 3">
            <a:hlinkClick r:id="" action="ppaction://media"/>
            <a:extLst>
              <a:ext uri="{FF2B5EF4-FFF2-40B4-BE49-F238E27FC236}">
                <a16:creationId xmlns:a16="http://schemas.microsoft.com/office/drawing/2014/main" id="{9B8FEAAA-3452-4CA7-B0E7-627B5EF1F423}"/>
              </a:ext>
            </a:extLst>
          </p:cNvPr>
          <p:cNvPicPr>
            <a:picLocks noGrp="1" noRot="1" noChangeAspect="1"/>
          </p:cNvPicPr>
          <p:nvPr>
            <p:ph idx="1"/>
            <a:videoFile r:link="rId1"/>
          </p:nvPr>
        </p:nvPicPr>
        <p:blipFill>
          <a:blip r:embed="rId3"/>
          <a:stretch>
            <a:fillRect/>
          </a:stretch>
        </p:blipFill>
        <p:spPr>
          <a:xfrm>
            <a:off x="2743200" y="2674736"/>
            <a:ext cx="5353878" cy="4015409"/>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3F6315B4-5C7D-4A0D-95B2-DE78E603DEF8}"/>
              </a:ext>
            </a:extLst>
          </p:cNvPr>
          <p:cNvSpPr/>
          <p:nvPr/>
        </p:nvSpPr>
        <p:spPr>
          <a:xfrm>
            <a:off x="1097789" y="1874517"/>
            <a:ext cx="9265410" cy="800219"/>
          </a:xfrm>
          <a:prstGeom prst="rect">
            <a:avLst/>
          </a:prstGeom>
        </p:spPr>
        <p:txBody>
          <a:bodyPr wrap="square">
            <a:spAutoFit/>
          </a:bodyPr>
          <a:lstStyle/>
          <a:p>
            <a:r>
              <a:rPr lang="en-GB" sz="2800" dirty="0"/>
              <a:t>This also links to Global goal 4, Quality Education</a:t>
            </a:r>
            <a:r>
              <a:rPr lang="en-GB" dirty="0"/>
              <a:t> </a:t>
            </a:r>
          </a:p>
          <a:p>
            <a:r>
              <a:rPr lang="en-GB" dirty="0">
                <a:hlinkClick r:id="rId4"/>
              </a:rPr>
              <a:t>https://www.youtube.com/watch?v=1wy1hwZgHdA</a:t>
            </a:r>
            <a:endParaRPr lang="en-GB" dirty="0"/>
          </a:p>
        </p:txBody>
      </p:sp>
    </p:spTree>
    <p:extLst>
      <p:ext uri="{BB962C8B-B14F-4D97-AF65-F5344CB8AC3E}">
        <p14:creationId xmlns:p14="http://schemas.microsoft.com/office/powerpoint/2010/main" val="727936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1585-74E6-4CE0-A994-76ADDE6D54B8}"/>
              </a:ext>
            </a:extLst>
          </p:cNvPr>
          <p:cNvSpPr>
            <a:spLocks noGrp="1"/>
          </p:cNvSpPr>
          <p:nvPr>
            <p:ph type="title"/>
          </p:nvPr>
        </p:nvSpPr>
        <p:spPr/>
        <p:txBody>
          <a:bodyPr/>
          <a:lstStyle/>
          <a:p>
            <a:r>
              <a:rPr lang="en-GB" dirty="0"/>
              <a:t>Task: Create a poster </a:t>
            </a:r>
          </a:p>
        </p:txBody>
      </p:sp>
      <p:sp>
        <p:nvSpPr>
          <p:cNvPr id="3" name="Content Placeholder 2">
            <a:extLst>
              <a:ext uri="{FF2B5EF4-FFF2-40B4-BE49-F238E27FC236}">
                <a16:creationId xmlns:a16="http://schemas.microsoft.com/office/drawing/2014/main" id="{5451D117-4495-4602-A2A3-F18162234DA6}"/>
              </a:ext>
            </a:extLst>
          </p:cNvPr>
          <p:cNvSpPr>
            <a:spLocks noGrp="1"/>
          </p:cNvSpPr>
          <p:nvPr>
            <p:ph idx="1"/>
          </p:nvPr>
        </p:nvSpPr>
        <p:spPr>
          <a:xfrm>
            <a:off x="927326" y="1404731"/>
            <a:ext cx="5685509" cy="4474862"/>
          </a:xfrm>
        </p:spPr>
        <p:txBody>
          <a:bodyPr>
            <a:normAutofit/>
          </a:bodyPr>
          <a:lstStyle/>
          <a:p>
            <a:pPr marL="0" indent="0">
              <a:buNone/>
            </a:pPr>
            <a:r>
              <a:rPr lang="en-GB" b="1" dirty="0"/>
              <a:t>The rights respecting group would like you to help them raise awareness of article 24 and article 28. </a:t>
            </a:r>
          </a:p>
          <a:p>
            <a:r>
              <a:rPr lang="en-GB" dirty="0"/>
              <a:t>Please create a poster providing information about these rights. </a:t>
            </a:r>
          </a:p>
          <a:p>
            <a:r>
              <a:rPr lang="en-GB" dirty="0"/>
              <a:t>You could include how we can keep healthy whilst at home. You could include tips for home learning. </a:t>
            </a:r>
          </a:p>
          <a:p>
            <a:r>
              <a:rPr lang="en-GB" dirty="0"/>
              <a:t>Please send your poster to your class teacher on show and tell. When you post it please write twitter beside it if you would like your teacher to share it on twitter to help raise awareness of these rights. </a:t>
            </a:r>
          </a:p>
          <a:p>
            <a:endParaRPr lang="en-GB" dirty="0"/>
          </a:p>
        </p:txBody>
      </p:sp>
      <p:pic>
        <p:nvPicPr>
          <p:cNvPr id="4" name="Video 3">
            <a:hlinkClick r:id="" action="ppaction://media"/>
            <a:extLst>
              <a:ext uri="{FF2B5EF4-FFF2-40B4-BE49-F238E27FC236}">
                <a16:creationId xmlns:a16="http://schemas.microsoft.com/office/drawing/2014/main" id="{2B5EB568-E291-4683-877E-F7B96B2ECAE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704122" y="1874517"/>
            <a:ext cx="5050230" cy="3787672"/>
          </a:xfrm>
          <a:prstGeom prst="rect">
            <a:avLst/>
          </a:prstGeom>
        </p:spPr>
      </p:pic>
    </p:spTree>
    <p:extLst>
      <p:ext uri="{BB962C8B-B14F-4D97-AF65-F5344CB8AC3E}">
        <p14:creationId xmlns:p14="http://schemas.microsoft.com/office/powerpoint/2010/main" val="1107420154"/>
      </p:ext>
    </p:extLst>
  </p:cSld>
  <p:clrMapOvr>
    <a:masterClrMapping/>
  </p:clrMapOvr>
  <mc:AlternateContent xmlns:mc="http://schemas.openxmlformats.org/markup-compatibility/2006" xmlns:p14="http://schemas.microsoft.com/office/powerpoint/2010/main">
    <mc:Choice Requires="p14">
      <p:transition spd="slow" p14:dur="2000" advTm="110222"/>
    </mc:Choice>
    <mc:Fallback xmlns="">
      <p:transition spd="slow" advTm="110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355F8-4C70-4DAC-8460-9077CA076AB9}"/>
              </a:ext>
            </a:extLst>
          </p:cNvPr>
          <p:cNvSpPr>
            <a:spLocks noGrp="1"/>
          </p:cNvSpPr>
          <p:nvPr>
            <p:ph type="title"/>
          </p:nvPr>
        </p:nvSpPr>
        <p:spPr/>
        <p:txBody>
          <a:bodyPr/>
          <a:lstStyle/>
          <a:p>
            <a:r>
              <a:rPr lang="en-GB" dirty="0"/>
              <a:t>LI: I can create an informative poster </a:t>
            </a:r>
          </a:p>
        </p:txBody>
      </p:sp>
      <p:sp>
        <p:nvSpPr>
          <p:cNvPr id="3" name="Content Placeholder 2">
            <a:extLst>
              <a:ext uri="{FF2B5EF4-FFF2-40B4-BE49-F238E27FC236}">
                <a16:creationId xmlns:a16="http://schemas.microsoft.com/office/drawing/2014/main" id="{C3D31612-0772-48BE-97E1-DF8D5D95CF65}"/>
              </a:ext>
            </a:extLst>
          </p:cNvPr>
          <p:cNvSpPr>
            <a:spLocks noGrp="1"/>
          </p:cNvSpPr>
          <p:nvPr>
            <p:ph idx="1"/>
          </p:nvPr>
        </p:nvSpPr>
        <p:spPr>
          <a:xfrm>
            <a:off x="1251678" y="2286001"/>
            <a:ext cx="10178322" cy="3955773"/>
          </a:xfrm>
        </p:spPr>
        <p:txBody>
          <a:bodyPr>
            <a:normAutofit/>
          </a:bodyPr>
          <a:lstStyle/>
          <a:p>
            <a:pPr marL="0" indent="0">
              <a:buNone/>
            </a:pPr>
            <a:r>
              <a:rPr lang="en-GB" sz="2400" dirty="0"/>
              <a:t>Success criteria: </a:t>
            </a:r>
          </a:p>
          <a:p>
            <a:r>
              <a:rPr lang="en-GB" sz="2400" dirty="0"/>
              <a:t>I can include articles 24 and 28 and explain what they are. </a:t>
            </a:r>
          </a:p>
          <a:p>
            <a:r>
              <a:rPr lang="en-GB" sz="2400" dirty="0"/>
              <a:t>I can provide tips for looking after our health and education during lockdown. </a:t>
            </a:r>
          </a:p>
          <a:p>
            <a:r>
              <a:rPr lang="en-GB" sz="2400" dirty="0"/>
              <a:t>I can include headings and sub headings. </a:t>
            </a:r>
          </a:p>
          <a:p>
            <a:r>
              <a:rPr lang="en-GB" sz="2400" dirty="0"/>
              <a:t>I can include pictures. </a:t>
            </a:r>
          </a:p>
          <a:p>
            <a:r>
              <a:rPr lang="en-GB" sz="2400" dirty="0"/>
              <a:t>Optional – I can include global goal 3 and 4.</a:t>
            </a:r>
          </a:p>
        </p:txBody>
      </p:sp>
    </p:spTree>
    <p:extLst>
      <p:ext uri="{BB962C8B-B14F-4D97-AF65-F5344CB8AC3E}">
        <p14:creationId xmlns:p14="http://schemas.microsoft.com/office/powerpoint/2010/main" val="225910875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C0EFBE39FFD1439B6D8DF996B487F5" ma:contentTypeVersion="10" ma:contentTypeDescription="Create a new document." ma:contentTypeScope="" ma:versionID="90a3fc8aa3296f11d5f8ce950a8f614a">
  <xsd:schema xmlns:xsd="http://www.w3.org/2001/XMLSchema" xmlns:xs="http://www.w3.org/2001/XMLSchema" xmlns:p="http://schemas.microsoft.com/office/2006/metadata/properties" xmlns:ns2="109ad858-4b2f-4bf1-8302-49a01014491e" xmlns:ns3="7ace2293-f164-4ebb-a364-603207bae253" targetNamespace="http://schemas.microsoft.com/office/2006/metadata/properties" ma:root="true" ma:fieldsID="ea4dcf4b3aa4d64b4af199cb13e540f0" ns2:_="" ns3:_="">
    <xsd:import namespace="109ad858-4b2f-4bf1-8302-49a01014491e"/>
    <xsd:import namespace="7ace2293-f164-4ebb-a364-603207bae2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ad858-4b2f-4bf1-8302-49a010144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ce2293-f164-4ebb-a364-603207bae25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25B2B4-0C86-47F6-AB79-855E2B64BA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9ad858-4b2f-4bf1-8302-49a01014491e"/>
    <ds:schemaRef ds:uri="7ace2293-f164-4ebb-a364-603207bae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D178FA-1F27-4E39-BB86-9B872D808AFE}">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109ad858-4b2f-4bf1-8302-49a01014491e"/>
    <ds:schemaRef ds:uri="http://purl.org/dc/dcmitype/"/>
    <ds:schemaRef ds:uri="http://schemas.microsoft.com/office/infopath/2007/PartnerControls"/>
    <ds:schemaRef ds:uri="7ace2293-f164-4ebb-a364-603207bae253"/>
    <ds:schemaRef ds:uri="http://www.w3.org/XML/1998/namespace"/>
  </ds:schemaRefs>
</ds:datastoreItem>
</file>

<file path=customXml/itemProps3.xml><?xml version="1.0" encoding="utf-8"?>
<ds:datastoreItem xmlns:ds="http://schemas.openxmlformats.org/officeDocument/2006/customXml" ds:itemID="{D759A138-EA1F-4B14-9DEC-8BFF6EA066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Template>
  <TotalTime>94</TotalTime>
  <Words>436</Words>
  <Application>Microsoft Office PowerPoint</Application>
  <PresentationFormat>Widescreen</PresentationFormat>
  <Paragraphs>38</Paragraphs>
  <Slides>7</Slides>
  <Notes>1</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Calibri</vt:lpstr>
      <vt:lpstr>Gill Sans MT</vt:lpstr>
      <vt:lpstr>Impact</vt:lpstr>
      <vt:lpstr>Univers</vt:lpstr>
      <vt:lpstr>Univers Next Pro</vt:lpstr>
      <vt:lpstr>Univers Next Pro Condensed</vt:lpstr>
      <vt:lpstr>Univers Next Pro Light</vt:lpstr>
      <vt:lpstr>Wingdings</vt:lpstr>
      <vt:lpstr>Badge</vt:lpstr>
      <vt:lpstr>UNCRC  Our Rights  </vt:lpstr>
      <vt:lpstr>Guess the articles</vt:lpstr>
      <vt:lpstr>Introducing…  Article 24 &amp; 28</vt:lpstr>
      <vt:lpstr>Article 24: The right to good health care  </vt:lpstr>
      <vt:lpstr>Article 28: The right to education </vt:lpstr>
      <vt:lpstr>Task: Create a poster </vt:lpstr>
      <vt:lpstr>LI: I can create an informative poster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UNCRC  Our Rights</dc:title>
  <dc:creator>Hannah Doig</dc:creator>
  <cp:lastModifiedBy>Jamie Clark</cp:lastModifiedBy>
  <cp:revision>8</cp:revision>
  <dcterms:created xsi:type="dcterms:W3CDTF">2021-02-19T10:45:21Z</dcterms:created>
  <dcterms:modified xsi:type="dcterms:W3CDTF">2021-02-23T17:08:32Z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0x0101005DC0EFBE39FFD1439B6D8DF996B487F5</vt:lpwstr>
  </property>
</Properties>
</file>